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8"/>
  </p:notesMasterIdLst>
  <p:sldIdLst>
    <p:sldId id="256" r:id="rId3"/>
    <p:sldId id="283" r:id="rId4"/>
    <p:sldId id="280" r:id="rId5"/>
    <p:sldId id="261" r:id="rId6"/>
    <p:sldId id="278" r:id="rId7"/>
    <p:sldId id="285" r:id="rId8"/>
    <p:sldId id="286" r:id="rId9"/>
    <p:sldId id="265" r:id="rId10"/>
    <p:sldId id="281" r:id="rId11"/>
    <p:sldId id="282" r:id="rId12"/>
    <p:sldId id="284" r:id="rId13"/>
    <p:sldId id="287" r:id="rId14"/>
    <p:sldId id="259" r:id="rId15"/>
    <p:sldId id="288" r:id="rId16"/>
    <p:sldId id="276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12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968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370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11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0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3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868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75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3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329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79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99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200882" y="5187135"/>
            <a:ext cx="5802592" cy="1680490"/>
          </a:xfrm>
          <a:custGeom>
            <a:avLst/>
            <a:gdLst>
              <a:gd name="T0" fmla="*/ 110 w 1797"/>
              <a:gd name="T1" fmla="*/ 325 h 518"/>
              <a:gd name="T2" fmla="*/ 586 w 1797"/>
              <a:gd name="T3" fmla="*/ 377 h 518"/>
              <a:gd name="T4" fmla="*/ 801 w 1797"/>
              <a:gd name="T5" fmla="*/ 384 h 518"/>
              <a:gd name="T6" fmla="*/ 586 w 1797"/>
              <a:gd name="T7" fmla="*/ 322 h 518"/>
              <a:gd name="T8" fmla="*/ 589 w 1797"/>
              <a:gd name="T9" fmla="*/ 310 h 518"/>
              <a:gd name="T10" fmla="*/ 822 w 1797"/>
              <a:gd name="T11" fmla="*/ 326 h 518"/>
              <a:gd name="T12" fmla="*/ 883 w 1797"/>
              <a:gd name="T13" fmla="*/ 265 h 518"/>
              <a:gd name="T14" fmla="*/ 893 w 1797"/>
              <a:gd name="T15" fmla="*/ 0 h 518"/>
              <a:gd name="T16" fmla="*/ 910 w 1797"/>
              <a:gd name="T17" fmla="*/ 267 h 518"/>
              <a:gd name="T18" fmla="*/ 971 w 1797"/>
              <a:gd name="T19" fmla="*/ 327 h 518"/>
              <a:gd name="T20" fmla="*/ 1207 w 1797"/>
              <a:gd name="T21" fmla="*/ 310 h 518"/>
              <a:gd name="T22" fmla="*/ 1209 w 1797"/>
              <a:gd name="T23" fmla="*/ 322 h 518"/>
              <a:gd name="T24" fmla="*/ 989 w 1797"/>
              <a:gd name="T25" fmla="*/ 367 h 518"/>
              <a:gd name="T26" fmla="*/ 999 w 1797"/>
              <a:gd name="T27" fmla="*/ 394 h 518"/>
              <a:gd name="T28" fmla="*/ 1366 w 1797"/>
              <a:gd name="T29" fmla="*/ 360 h 518"/>
              <a:gd name="T30" fmla="*/ 1786 w 1797"/>
              <a:gd name="T31" fmla="*/ 316 h 518"/>
              <a:gd name="T32" fmla="*/ 1785 w 1797"/>
              <a:gd name="T33" fmla="*/ 332 h 518"/>
              <a:gd name="T34" fmla="*/ 1349 w 1797"/>
              <a:gd name="T35" fmla="*/ 387 h 518"/>
              <a:gd name="T36" fmla="*/ 1214 w 1797"/>
              <a:gd name="T37" fmla="*/ 406 h 518"/>
              <a:gd name="T38" fmla="*/ 1235 w 1797"/>
              <a:gd name="T39" fmla="*/ 427 h 518"/>
              <a:gd name="T40" fmla="*/ 1227 w 1797"/>
              <a:gd name="T41" fmla="*/ 509 h 518"/>
              <a:gd name="T42" fmla="*/ 1170 w 1797"/>
              <a:gd name="T43" fmla="*/ 516 h 518"/>
              <a:gd name="T44" fmla="*/ 1141 w 1797"/>
              <a:gd name="T45" fmla="*/ 427 h 518"/>
              <a:gd name="T46" fmla="*/ 1114 w 1797"/>
              <a:gd name="T47" fmla="*/ 419 h 518"/>
              <a:gd name="T48" fmla="*/ 984 w 1797"/>
              <a:gd name="T49" fmla="*/ 464 h 518"/>
              <a:gd name="T50" fmla="*/ 838 w 1797"/>
              <a:gd name="T51" fmla="*/ 487 h 518"/>
              <a:gd name="T52" fmla="*/ 798 w 1797"/>
              <a:gd name="T53" fmla="*/ 452 h 518"/>
              <a:gd name="T54" fmla="*/ 648 w 1797"/>
              <a:gd name="T55" fmla="*/ 418 h 518"/>
              <a:gd name="T56" fmla="*/ 663 w 1797"/>
              <a:gd name="T57" fmla="*/ 471 h 518"/>
              <a:gd name="T58" fmla="*/ 625 w 1797"/>
              <a:gd name="T59" fmla="*/ 516 h 518"/>
              <a:gd name="T60" fmla="*/ 561 w 1797"/>
              <a:gd name="T61" fmla="*/ 502 h 518"/>
              <a:gd name="T62" fmla="*/ 553 w 1797"/>
              <a:gd name="T63" fmla="*/ 432 h 518"/>
              <a:gd name="T64" fmla="*/ 580 w 1797"/>
              <a:gd name="T65" fmla="*/ 406 h 518"/>
              <a:gd name="T66" fmla="*/ 325 w 1797"/>
              <a:gd name="T67" fmla="*/ 374 h 518"/>
              <a:gd name="T68" fmla="*/ 11 w 1797"/>
              <a:gd name="T69" fmla="*/ 331 h 518"/>
              <a:gd name="T70" fmla="*/ 0 w 1797"/>
              <a:gd name="T71" fmla="*/ 317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97" h="518">
                <a:moveTo>
                  <a:pt x="0" y="317"/>
                </a:moveTo>
                <a:cubicBezTo>
                  <a:pt x="37" y="320"/>
                  <a:pt x="73" y="322"/>
                  <a:pt x="110" y="325"/>
                </a:cubicBezTo>
                <a:cubicBezTo>
                  <a:pt x="199" y="335"/>
                  <a:pt x="288" y="344"/>
                  <a:pt x="377" y="354"/>
                </a:cubicBezTo>
                <a:cubicBezTo>
                  <a:pt x="447" y="362"/>
                  <a:pt x="516" y="370"/>
                  <a:pt x="586" y="377"/>
                </a:cubicBezTo>
                <a:cubicBezTo>
                  <a:pt x="653" y="384"/>
                  <a:pt x="719" y="393"/>
                  <a:pt x="787" y="394"/>
                </a:cubicBezTo>
                <a:cubicBezTo>
                  <a:pt x="795" y="394"/>
                  <a:pt x="799" y="392"/>
                  <a:pt x="801" y="384"/>
                </a:cubicBezTo>
                <a:cubicBezTo>
                  <a:pt x="806" y="361"/>
                  <a:pt x="807" y="361"/>
                  <a:pt x="783" y="357"/>
                </a:cubicBezTo>
                <a:cubicBezTo>
                  <a:pt x="718" y="346"/>
                  <a:pt x="652" y="334"/>
                  <a:pt x="586" y="322"/>
                </a:cubicBezTo>
                <a:cubicBezTo>
                  <a:pt x="582" y="322"/>
                  <a:pt x="573" y="323"/>
                  <a:pt x="575" y="315"/>
                </a:cubicBezTo>
                <a:cubicBezTo>
                  <a:pt x="576" y="308"/>
                  <a:pt x="583" y="309"/>
                  <a:pt x="589" y="310"/>
                </a:cubicBezTo>
                <a:cubicBezTo>
                  <a:pt x="657" y="320"/>
                  <a:pt x="726" y="329"/>
                  <a:pt x="794" y="339"/>
                </a:cubicBezTo>
                <a:cubicBezTo>
                  <a:pt x="808" y="341"/>
                  <a:pt x="815" y="333"/>
                  <a:pt x="822" y="326"/>
                </a:cubicBezTo>
                <a:cubicBezTo>
                  <a:pt x="837" y="312"/>
                  <a:pt x="850" y="296"/>
                  <a:pt x="869" y="288"/>
                </a:cubicBezTo>
                <a:cubicBezTo>
                  <a:pt x="879" y="283"/>
                  <a:pt x="883" y="277"/>
                  <a:pt x="883" y="265"/>
                </a:cubicBezTo>
                <a:cubicBezTo>
                  <a:pt x="884" y="185"/>
                  <a:pt x="886" y="105"/>
                  <a:pt x="888" y="25"/>
                </a:cubicBezTo>
                <a:cubicBezTo>
                  <a:pt x="888" y="17"/>
                  <a:pt x="891" y="10"/>
                  <a:pt x="893" y="0"/>
                </a:cubicBezTo>
                <a:cubicBezTo>
                  <a:pt x="901" y="9"/>
                  <a:pt x="903" y="17"/>
                  <a:pt x="903" y="26"/>
                </a:cubicBezTo>
                <a:cubicBezTo>
                  <a:pt x="905" y="106"/>
                  <a:pt x="908" y="187"/>
                  <a:pt x="910" y="267"/>
                </a:cubicBezTo>
                <a:cubicBezTo>
                  <a:pt x="910" y="277"/>
                  <a:pt x="913" y="284"/>
                  <a:pt x="922" y="287"/>
                </a:cubicBezTo>
                <a:cubicBezTo>
                  <a:pt x="943" y="295"/>
                  <a:pt x="957" y="311"/>
                  <a:pt x="971" y="327"/>
                </a:cubicBezTo>
                <a:cubicBezTo>
                  <a:pt x="981" y="338"/>
                  <a:pt x="992" y="340"/>
                  <a:pt x="1007" y="338"/>
                </a:cubicBezTo>
                <a:cubicBezTo>
                  <a:pt x="1074" y="328"/>
                  <a:pt x="1140" y="319"/>
                  <a:pt x="1207" y="310"/>
                </a:cubicBezTo>
                <a:cubicBezTo>
                  <a:pt x="1211" y="310"/>
                  <a:pt x="1214" y="314"/>
                  <a:pt x="1218" y="316"/>
                </a:cubicBezTo>
                <a:cubicBezTo>
                  <a:pt x="1215" y="318"/>
                  <a:pt x="1212" y="321"/>
                  <a:pt x="1209" y="322"/>
                </a:cubicBezTo>
                <a:cubicBezTo>
                  <a:pt x="1138" y="334"/>
                  <a:pt x="1067" y="347"/>
                  <a:pt x="996" y="359"/>
                </a:cubicBezTo>
                <a:cubicBezTo>
                  <a:pt x="993" y="360"/>
                  <a:pt x="989" y="364"/>
                  <a:pt x="989" y="367"/>
                </a:cubicBezTo>
                <a:cubicBezTo>
                  <a:pt x="989" y="374"/>
                  <a:pt x="990" y="382"/>
                  <a:pt x="991" y="389"/>
                </a:cubicBezTo>
                <a:cubicBezTo>
                  <a:pt x="992" y="391"/>
                  <a:pt x="996" y="394"/>
                  <a:pt x="999" y="394"/>
                </a:cubicBezTo>
                <a:cubicBezTo>
                  <a:pt x="1044" y="391"/>
                  <a:pt x="1088" y="389"/>
                  <a:pt x="1133" y="385"/>
                </a:cubicBezTo>
                <a:cubicBezTo>
                  <a:pt x="1211" y="377"/>
                  <a:pt x="1288" y="368"/>
                  <a:pt x="1366" y="360"/>
                </a:cubicBezTo>
                <a:cubicBezTo>
                  <a:pt x="1464" y="349"/>
                  <a:pt x="1563" y="338"/>
                  <a:pt x="1661" y="328"/>
                </a:cubicBezTo>
                <a:cubicBezTo>
                  <a:pt x="1703" y="323"/>
                  <a:pt x="1744" y="320"/>
                  <a:pt x="1786" y="316"/>
                </a:cubicBezTo>
                <a:cubicBezTo>
                  <a:pt x="1789" y="316"/>
                  <a:pt x="1793" y="317"/>
                  <a:pt x="1796" y="317"/>
                </a:cubicBezTo>
                <a:cubicBezTo>
                  <a:pt x="1797" y="325"/>
                  <a:pt x="1793" y="331"/>
                  <a:pt x="1785" y="332"/>
                </a:cubicBezTo>
                <a:cubicBezTo>
                  <a:pt x="1732" y="338"/>
                  <a:pt x="1678" y="345"/>
                  <a:pt x="1625" y="352"/>
                </a:cubicBezTo>
                <a:cubicBezTo>
                  <a:pt x="1533" y="364"/>
                  <a:pt x="1441" y="376"/>
                  <a:pt x="1349" y="387"/>
                </a:cubicBezTo>
                <a:cubicBezTo>
                  <a:pt x="1307" y="393"/>
                  <a:pt x="1264" y="397"/>
                  <a:pt x="1221" y="402"/>
                </a:cubicBezTo>
                <a:cubicBezTo>
                  <a:pt x="1219" y="402"/>
                  <a:pt x="1214" y="405"/>
                  <a:pt x="1214" y="406"/>
                </a:cubicBezTo>
                <a:cubicBezTo>
                  <a:pt x="1214" y="409"/>
                  <a:pt x="1216" y="414"/>
                  <a:pt x="1218" y="416"/>
                </a:cubicBezTo>
                <a:cubicBezTo>
                  <a:pt x="1223" y="421"/>
                  <a:pt x="1229" y="424"/>
                  <a:pt x="1235" y="427"/>
                </a:cubicBezTo>
                <a:cubicBezTo>
                  <a:pt x="1248" y="434"/>
                  <a:pt x="1250" y="445"/>
                  <a:pt x="1248" y="457"/>
                </a:cubicBezTo>
                <a:cubicBezTo>
                  <a:pt x="1246" y="476"/>
                  <a:pt x="1242" y="495"/>
                  <a:pt x="1227" y="509"/>
                </a:cubicBezTo>
                <a:cubicBezTo>
                  <a:pt x="1221" y="514"/>
                  <a:pt x="1215" y="517"/>
                  <a:pt x="1207" y="516"/>
                </a:cubicBezTo>
                <a:cubicBezTo>
                  <a:pt x="1195" y="516"/>
                  <a:pt x="1182" y="516"/>
                  <a:pt x="1170" y="516"/>
                </a:cubicBezTo>
                <a:cubicBezTo>
                  <a:pt x="1162" y="517"/>
                  <a:pt x="1155" y="514"/>
                  <a:pt x="1150" y="509"/>
                </a:cubicBezTo>
                <a:cubicBezTo>
                  <a:pt x="1127" y="486"/>
                  <a:pt x="1120" y="455"/>
                  <a:pt x="1141" y="427"/>
                </a:cubicBezTo>
                <a:cubicBezTo>
                  <a:pt x="1142" y="425"/>
                  <a:pt x="1144" y="423"/>
                  <a:pt x="1146" y="419"/>
                </a:cubicBezTo>
                <a:cubicBezTo>
                  <a:pt x="1134" y="419"/>
                  <a:pt x="1124" y="417"/>
                  <a:pt x="1114" y="419"/>
                </a:cubicBezTo>
                <a:cubicBezTo>
                  <a:pt x="1075" y="429"/>
                  <a:pt x="1036" y="440"/>
                  <a:pt x="997" y="451"/>
                </a:cubicBezTo>
                <a:cubicBezTo>
                  <a:pt x="991" y="453"/>
                  <a:pt x="986" y="456"/>
                  <a:pt x="984" y="464"/>
                </a:cubicBezTo>
                <a:cubicBezTo>
                  <a:pt x="982" y="478"/>
                  <a:pt x="970" y="487"/>
                  <a:pt x="956" y="487"/>
                </a:cubicBezTo>
                <a:cubicBezTo>
                  <a:pt x="916" y="487"/>
                  <a:pt x="877" y="487"/>
                  <a:pt x="838" y="487"/>
                </a:cubicBezTo>
                <a:cubicBezTo>
                  <a:pt x="823" y="487"/>
                  <a:pt x="813" y="480"/>
                  <a:pt x="810" y="466"/>
                </a:cubicBezTo>
                <a:cubicBezTo>
                  <a:pt x="809" y="458"/>
                  <a:pt x="805" y="454"/>
                  <a:pt x="798" y="452"/>
                </a:cubicBezTo>
                <a:cubicBezTo>
                  <a:pt x="758" y="441"/>
                  <a:pt x="719" y="429"/>
                  <a:pt x="679" y="419"/>
                </a:cubicBezTo>
                <a:cubicBezTo>
                  <a:pt x="670" y="416"/>
                  <a:pt x="660" y="418"/>
                  <a:pt x="648" y="418"/>
                </a:cubicBezTo>
                <a:cubicBezTo>
                  <a:pt x="651" y="423"/>
                  <a:pt x="652" y="426"/>
                  <a:pt x="654" y="429"/>
                </a:cubicBezTo>
                <a:cubicBezTo>
                  <a:pt x="663" y="442"/>
                  <a:pt x="666" y="455"/>
                  <a:pt x="663" y="471"/>
                </a:cubicBezTo>
                <a:cubicBezTo>
                  <a:pt x="660" y="487"/>
                  <a:pt x="653" y="500"/>
                  <a:pt x="642" y="510"/>
                </a:cubicBezTo>
                <a:cubicBezTo>
                  <a:pt x="638" y="514"/>
                  <a:pt x="631" y="516"/>
                  <a:pt x="625" y="516"/>
                </a:cubicBezTo>
                <a:cubicBezTo>
                  <a:pt x="614" y="517"/>
                  <a:pt x="602" y="515"/>
                  <a:pt x="591" y="517"/>
                </a:cubicBezTo>
                <a:cubicBezTo>
                  <a:pt x="577" y="518"/>
                  <a:pt x="568" y="511"/>
                  <a:pt x="561" y="502"/>
                </a:cubicBezTo>
                <a:cubicBezTo>
                  <a:pt x="550" y="489"/>
                  <a:pt x="543" y="474"/>
                  <a:pt x="543" y="458"/>
                </a:cubicBezTo>
                <a:cubicBezTo>
                  <a:pt x="542" y="449"/>
                  <a:pt x="543" y="438"/>
                  <a:pt x="553" y="432"/>
                </a:cubicBezTo>
                <a:cubicBezTo>
                  <a:pt x="560" y="427"/>
                  <a:pt x="568" y="422"/>
                  <a:pt x="574" y="417"/>
                </a:cubicBezTo>
                <a:cubicBezTo>
                  <a:pt x="577" y="414"/>
                  <a:pt x="578" y="410"/>
                  <a:pt x="580" y="406"/>
                </a:cubicBezTo>
                <a:cubicBezTo>
                  <a:pt x="577" y="405"/>
                  <a:pt x="574" y="402"/>
                  <a:pt x="571" y="402"/>
                </a:cubicBezTo>
                <a:cubicBezTo>
                  <a:pt x="489" y="392"/>
                  <a:pt x="407" y="384"/>
                  <a:pt x="325" y="374"/>
                </a:cubicBezTo>
                <a:cubicBezTo>
                  <a:pt x="244" y="364"/>
                  <a:pt x="162" y="351"/>
                  <a:pt x="81" y="340"/>
                </a:cubicBezTo>
                <a:cubicBezTo>
                  <a:pt x="58" y="336"/>
                  <a:pt x="34" y="334"/>
                  <a:pt x="11" y="331"/>
                </a:cubicBezTo>
                <a:cubicBezTo>
                  <a:pt x="7" y="331"/>
                  <a:pt x="3" y="328"/>
                  <a:pt x="0" y="326"/>
                </a:cubicBezTo>
                <a:cubicBezTo>
                  <a:pt x="0" y="323"/>
                  <a:pt x="0" y="320"/>
                  <a:pt x="0" y="31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3046546" y="333374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3251850" y="330200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3456218" y="330200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3660585" y="330200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2947" y="250634"/>
            <a:ext cx="26862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第三月汇报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PRESENTED BY </a:t>
            </a:r>
            <a:r>
              <a:rPr lang="zh-CN" altLang="en-US" dirty="0"/>
              <a:t>徐思源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5705658" y="4581038"/>
            <a:ext cx="1295703" cy="1295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57929" y="1091029"/>
            <a:ext cx="931182" cy="931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873416" y="2161192"/>
            <a:ext cx="894849" cy="885717"/>
            <a:chOff x="7092855" y="736600"/>
            <a:chExt cx="2489201" cy="2463800"/>
          </a:xfrm>
          <a:solidFill>
            <a:schemeClr val="accent1"/>
          </a:solidFill>
        </p:grpSpPr>
        <p:sp>
          <p:nvSpPr>
            <p:cNvPr id="28" name="平行四边形 27"/>
            <p:cNvSpPr/>
            <p:nvPr/>
          </p:nvSpPr>
          <p:spPr>
            <a:xfrm>
              <a:off x="7092855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8125789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40591" y="1383735"/>
            <a:ext cx="8863112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这张图是经过全部的预处理之后得到的预测图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。其对于肺部的识别已经有了一定的能力。需要进行进一步的优化。以及合理的数据。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7668999" cy="590931"/>
          </a:xfrm>
        </p:spPr>
        <p:txBody>
          <a:bodyPr/>
          <a:lstStyle/>
          <a:p>
            <a:r>
              <a:rPr lang="en-US" altLang="zh-CN" dirty="0"/>
              <a:t>CT</a:t>
            </a:r>
            <a:r>
              <a:rPr lang="zh-CN" altLang="en-US" dirty="0"/>
              <a:t>图像的运行效果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4DF675-7303-4623-A53F-465AD508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1" y="5113038"/>
            <a:ext cx="8322083" cy="15274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B6B994D-2863-40D6-BEB1-A32330EBE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" y="2221340"/>
            <a:ext cx="9468627" cy="25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312523" y="856614"/>
            <a:ext cx="3789615" cy="5736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dirty="0"/>
              <a:t>在</a:t>
            </a:r>
            <a:r>
              <a:rPr lang="en-US" altLang="zh-CN" dirty="0" err="1"/>
              <a:t>unet</a:t>
            </a:r>
            <a:r>
              <a:rPr lang="zh-CN" altLang="en-US" dirty="0"/>
              <a:t>官方论文源代码中，使用的网络结构中加入了</a:t>
            </a:r>
            <a:r>
              <a:rPr lang="en-US" altLang="zh-CN" dirty="0"/>
              <a:t>drop</a:t>
            </a:r>
            <a:r>
              <a:rPr lang="zh-CN" altLang="en-US" dirty="0"/>
              <a:t>层来防止过拟合，事实证明，引入</a:t>
            </a:r>
            <a:r>
              <a:rPr lang="en-US" altLang="zh-CN" dirty="0"/>
              <a:t>drop</a:t>
            </a:r>
            <a:r>
              <a:rPr lang="zh-CN" altLang="en-US" dirty="0"/>
              <a:t>层之后的训练效果显著，极大的提高了可训练的</a:t>
            </a:r>
            <a:r>
              <a:rPr lang="en-US" altLang="zh-CN" dirty="0"/>
              <a:t>epoch</a:t>
            </a:r>
            <a:r>
              <a:rPr lang="zh-CN" altLang="en-US" dirty="0"/>
              <a:t>，并且可以基本不需要</a:t>
            </a:r>
            <a:r>
              <a:rPr lang="en-US" altLang="zh-CN" dirty="0" err="1"/>
              <a:t>easystop</a:t>
            </a:r>
            <a:r>
              <a:rPr lang="zh-CN" altLang="en-US" dirty="0"/>
              <a:t>等方法来进行人工的防过拟合</a:t>
            </a:r>
            <a:endParaRPr lang="en-US" altLang="zh-CN" dirty="0"/>
          </a:p>
          <a:p>
            <a:pPr lvl="0" algn="just">
              <a:lnSpc>
                <a:spcPct val="13000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dirty="0"/>
              <a:t>因为</a:t>
            </a:r>
            <a:r>
              <a:rPr lang="en-US" altLang="zh-CN" dirty="0"/>
              <a:t>CT</a:t>
            </a:r>
            <a:r>
              <a:rPr lang="zh-CN" altLang="en-US" dirty="0"/>
              <a:t>图像的周围都是黑色的数值</a:t>
            </a:r>
            <a:r>
              <a:rPr lang="en-US" altLang="zh-CN" dirty="0"/>
              <a:t>0</a:t>
            </a:r>
            <a:r>
              <a:rPr lang="zh-CN" altLang="en-US" dirty="0"/>
              <a:t>，所以论文中提到的，在卷积中放任图片被剪裁一点点的优点在本项目中并没有体现出来。</a:t>
            </a:r>
            <a:endParaRPr lang="en-US" altLang="zh-CN" dirty="0"/>
          </a:p>
          <a:p>
            <a:pPr lvl="0" algn="just">
              <a:lnSpc>
                <a:spcPct val="130000"/>
              </a:lnSpc>
              <a:defRPr/>
            </a:pPr>
            <a:endParaRPr lang="en-US" altLang="zh-CN" dirty="0"/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dirty="0"/>
              <a:t>最后，经过</a:t>
            </a:r>
            <a:r>
              <a:rPr lang="en-US" altLang="zh-CN" dirty="0"/>
              <a:t>ISBI2012</a:t>
            </a:r>
            <a:r>
              <a:rPr lang="zh-CN" altLang="en-US" dirty="0"/>
              <a:t>数据集的测试结果，使用</a:t>
            </a:r>
            <a:r>
              <a:rPr lang="en-US" altLang="zh-CN" dirty="0"/>
              <a:t>512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r>
              <a:rPr lang="zh-CN" altLang="en-US" dirty="0"/>
              <a:t>的图片效果与</a:t>
            </a:r>
            <a:r>
              <a:rPr lang="en-US" altLang="zh-CN" dirty="0"/>
              <a:t>256</a:t>
            </a:r>
            <a:r>
              <a:rPr lang="zh-CN" altLang="en-US" dirty="0"/>
              <a:t>*</a:t>
            </a:r>
            <a:r>
              <a:rPr lang="en-US" altLang="zh-CN" dirty="0"/>
              <a:t>256</a:t>
            </a:r>
            <a:r>
              <a:rPr lang="zh-CN" altLang="en-US" dirty="0"/>
              <a:t>的图片效果基本一致。</a:t>
            </a:r>
            <a:endParaRPr lang="en-US" altLang="zh-CN" dirty="0"/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7420424" cy="590931"/>
          </a:xfrm>
        </p:spPr>
        <p:txBody>
          <a:bodyPr/>
          <a:lstStyle/>
          <a:p>
            <a:r>
              <a:rPr lang="zh-CN" altLang="en-US" dirty="0"/>
              <a:t>网络结构的对比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2D6A1F-CA0F-4421-927D-D851D18C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49" y="250634"/>
            <a:ext cx="2386965" cy="3267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1CBC6B-FE84-4A5D-8157-75308E9BB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864" y="74560"/>
            <a:ext cx="2842164" cy="42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7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312523" y="856614"/>
            <a:ext cx="3789615" cy="398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在论文中，作者使用的损失函数是比较普通的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softmax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算法，这种算法，首先在在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softmax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层生成预测概率，然后再通过计算和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mask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之间的交叉熵老计算预测值和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mask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之间的距离，这个值越小越好。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使用的优化方法是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sgd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，随机梯度下降法，支持动量参数，这种方法的结果可以更好的关注于边缘的细节。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下面是和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adm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方法之间的比较。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左上为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sgd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，右下为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adm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，可以看到，左上对于小部分肺部的效果差一点，但是就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loss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和准确率是差不多的。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7420424" cy="590931"/>
          </a:xfrm>
        </p:spPr>
        <p:txBody>
          <a:bodyPr/>
          <a:lstStyle/>
          <a:p>
            <a:r>
              <a:rPr lang="zh-CN" altLang="en-US" dirty="0"/>
              <a:t>网络损失函数的对比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2DCF95-7495-431F-864D-72F029C3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584" y="546099"/>
            <a:ext cx="6464559" cy="45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34963" y="1382887"/>
            <a:ext cx="5796468" cy="491994"/>
            <a:chOff x="334963" y="1822443"/>
            <a:chExt cx="5796469" cy="491994"/>
          </a:xfrm>
        </p:grpSpPr>
        <p:sp>
          <p:nvSpPr>
            <p:cNvPr id="33" name="文本框 8"/>
            <p:cNvSpPr txBox="1"/>
            <p:nvPr/>
          </p:nvSpPr>
          <p:spPr>
            <a:xfrm>
              <a:off x="2185362" y="1822443"/>
              <a:ext cx="3946070" cy="49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计算正确部分准确率的简便做法，且完美时这个值是一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VO</a:t>
              </a:r>
              <a:r>
                <a:rPr lang="en-US" altLang="zh-CN" sz="1050" b="1" dirty="0">
                  <a:solidFill>
                    <a:srgbClr val="000000"/>
                  </a:solidFill>
                  <a:latin typeface="+mn-ea"/>
                </a:rPr>
                <a:t>E</a:t>
              </a:r>
              <a:r>
                <a:rPr lang="zh-CN" altLang="en-US" sz="1050" dirty="0">
                  <a:solidFill>
                    <a:srgbClr val="000000"/>
                  </a:solidFill>
                  <a:latin typeface="+mn-ea"/>
                </a:rPr>
                <a:t>是将并集改变为减法反过来计算错误率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34963" y="1830680"/>
              <a:ext cx="1794038" cy="452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>
                <a:lnSpc>
                  <a:spcPct val="130000"/>
                </a:lnSpc>
                <a:defRPr/>
              </a:pPr>
              <a:r>
                <a:rPr lang="en-US" altLang="zh-CN" sz="2000" b="1" dirty="0"/>
                <a:t>Dice</a:t>
              </a:r>
              <a:r>
                <a:rPr lang="zh-CN" altLang="en-US" sz="2000" dirty="0"/>
                <a:t>系数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6097651" cy="590931"/>
          </a:xfrm>
        </p:spPr>
        <p:txBody>
          <a:bodyPr/>
          <a:lstStyle/>
          <a:p>
            <a:pPr lvl="0"/>
            <a:r>
              <a:rPr lang="zh-CN" altLang="en-US" dirty="0"/>
              <a:t>分割评价标准等参数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E1377A-E37C-4B9C-80C1-D3CAC555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43" y="98119"/>
            <a:ext cx="3310510" cy="29962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390293-60AB-4267-A1CB-AB64814CB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433" y="1382887"/>
            <a:ext cx="563929" cy="4267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72298E-97FA-4AFC-A07B-77455C8C0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91" y="0"/>
            <a:ext cx="3202690" cy="43551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746FD2-DC7D-4EB2-9DF6-DB64FA01E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117" y="4404410"/>
            <a:ext cx="3078747" cy="21414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5AED3BF-BBAD-4508-A806-49CA57D3C6A2}"/>
              </a:ext>
            </a:extLst>
          </p:cNvPr>
          <p:cNvSpPr/>
          <p:nvPr/>
        </p:nvSpPr>
        <p:spPr>
          <a:xfrm>
            <a:off x="208547" y="2359203"/>
            <a:ext cx="45587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dirty="0"/>
              <a:t>召回率很高也是因为我选择了几乎所有的带有肺部的图片，然后他都识别出来并认为存在</a:t>
            </a:r>
            <a:endParaRPr lang="en-US" altLang="zh-CN" dirty="0"/>
          </a:p>
          <a:p>
            <a:r>
              <a:rPr lang="zh-CN" altLang="zh-CN" dirty="0"/>
              <a:t>准确率在</a:t>
            </a:r>
            <a:r>
              <a:rPr lang="en-US" altLang="zh-CN" dirty="0"/>
              <a:t>89%</a:t>
            </a:r>
            <a:r>
              <a:rPr lang="zh-CN" altLang="zh-CN" dirty="0"/>
              <a:t>，有待提高</a:t>
            </a:r>
          </a:p>
          <a:p>
            <a:pPr>
              <a:spcAft>
                <a:spcPts val="0"/>
              </a:spcAft>
            </a:pP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B0E211-B892-41FE-9F79-FF055901CA7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788825" y="3192529"/>
            <a:ext cx="3078746" cy="1675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CB2AA8-AB2D-4DA8-A218-107A40EB5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6836" y="4656916"/>
            <a:ext cx="2718091" cy="193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59F40F-79F7-4653-9DE5-D3F1E9222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5E1929-50B2-437D-BBB4-A200C0229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47" y="1215277"/>
            <a:ext cx="3764606" cy="25986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CBA5D4-39AA-43E3-BFFE-84F514F1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78" y="1046579"/>
            <a:ext cx="3833192" cy="2735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2A2EA8-CAE5-426A-9A36-538405EF6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026" y="1387487"/>
            <a:ext cx="3810330" cy="2735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D47225-B12C-476F-9A4A-04C9AAE4F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37" y="4123304"/>
            <a:ext cx="3878916" cy="26596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D8E696-A33A-4B83-86A1-047BD7DB1212}"/>
              </a:ext>
            </a:extLst>
          </p:cNvPr>
          <p:cNvSpPr/>
          <p:nvPr/>
        </p:nvSpPr>
        <p:spPr>
          <a:xfrm>
            <a:off x="5600161" y="5083777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这是用</a:t>
            </a:r>
            <a:r>
              <a:rPr lang="en-US" altLang="zh-CN" dirty="0" err="1"/>
              <a:t>sgd</a:t>
            </a:r>
            <a:r>
              <a:rPr lang="zh-CN" altLang="en-US"/>
              <a:t>算出来的，优化了训练集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23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962" y="1340163"/>
            <a:ext cx="11522075" cy="15472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31411" y="1275711"/>
            <a:ext cx="4060185" cy="304513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033916" y="1489423"/>
            <a:ext cx="6755630" cy="124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服务器平台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matlab+caffe</a:t>
            </a:r>
            <a:r>
              <a:rPr lang="zh-CN" altLang="en-US" sz="1600" kern="0" dirty="0"/>
              <a:t>配置成功后，因为</a:t>
            </a:r>
            <a:r>
              <a:rPr lang="en-US" altLang="zh-CN" sz="1600" kern="0" dirty="0" err="1"/>
              <a:t>caffe</a:t>
            </a:r>
            <a:r>
              <a:rPr lang="zh-CN" altLang="en-US" sz="1600" kern="0" dirty="0"/>
              <a:t>版本与作者源码不符且旧版本</a:t>
            </a:r>
            <a:r>
              <a:rPr lang="en-US" altLang="zh-CN" sz="1600" kern="0" dirty="0" err="1"/>
              <a:t>caffe</a:t>
            </a:r>
            <a:r>
              <a:rPr lang="zh-CN" altLang="en-US" sz="1600" kern="0" dirty="0"/>
              <a:t>缺失</a:t>
            </a:r>
            <a:r>
              <a:rPr lang="en-US" altLang="zh-CN" sz="1600" kern="0" dirty="0"/>
              <a:t>layers</a:t>
            </a:r>
            <a:r>
              <a:rPr lang="zh-CN" altLang="en-US" sz="1600" kern="0" dirty="0"/>
              <a:t>，所以放弃了</a:t>
            </a:r>
            <a:r>
              <a:rPr lang="en-US" altLang="zh-CN" sz="1600" kern="0" dirty="0" err="1"/>
              <a:t>matlab</a:t>
            </a:r>
            <a:r>
              <a:rPr lang="zh-CN" altLang="en-US" sz="1600" kern="0" dirty="0"/>
              <a:t>平台的实现。</a:t>
            </a:r>
            <a:endParaRPr lang="en-US" altLang="zh-CN" sz="1600" kern="0" dirty="0"/>
          </a:p>
          <a:p>
            <a:pPr marL="342900" marR="0" lvl="0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600" kern="0" dirty="0"/>
              <a:t>使用服务器现有的</a:t>
            </a:r>
            <a:r>
              <a:rPr lang="en-US" altLang="zh-CN" sz="1600" kern="0" dirty="0" err="1"/>
              <a:t>jupyter</a:t>
            </a:r>
            <a:r>
              <a:rPr lang="zh-CN" altLang="en-US" sz="1600" kern="0" dirty="0"/>
              <a:t>的</a:t>
            </a:r>
            <a:r>
              <a:rPr lang="en-US" altLang="zh-CN" sz="1600" kern="0" dirty="0"/>
              <a:t>python</a:t>
            </a:r>
            <a:r>
              <a:rPr lang="zh-CN" altLang="en-US" sz="1600" kern="0" dirty="0"/>
              <a:t>环境进行编程。</a:t>
            </a:r>
            <a:endParaRPr lang="en-US" altLang="zh-CN" sz="1600" kern="0" dirty="0"/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3398839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F5A44D-23AA-41FE-B374-DB167B41833B}"/>
              </a:ext>
            </a:extLst>
          </p:cNvPr>
          <p:cNvSpPr/>
          <p:nvPr/>
        </p:nvSpPr>
        <p:spPr>
          <a:xfrm>
            <a:off x="5033916" y="3186537"/>
            <a:ext cx="6755630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在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ISBI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数据集上达到了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95%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的成功率。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600" kern="0" dirty="0"/>
              <a:t>对</a:t>
            </a:r>
            <a:r>
              <a:rPr lang="en-US" altLang="zh-CN" sz="1600" kern="0" dirty="0"/>
              <a:t>CT</a:t>
            </a:r>
            <a:r>
              <a:rPr lang="zh-CN" altLang="en-US" sz="1600" kern="0" dirty="0"/>
              <a:t>图像的训练结果以及分析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13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B8820C-E458-4DDB-83FF-2535127B9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en-US" altLang="zh-CN" dirty="0"/>
              <a:t>UNET</a:t>
            </a:r>
            <a:r>
              <a:rPr lang="zh-CN" altLang="en-US" dirty="0"/>
              <a:t>回顾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4DD70D-C359-47A1-A442-8D95E0C3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98" y="1063228"/>
            <a:ext cx="4110200" cy="2851824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086644-4603-4D83-A85F-72D7BE6EBB07}"/>
              </a:ext>
            </a:extLst>
          </p:cNvPr>
          <p:cNvSpPr txBox="1">
            <a:spLocks/>
          </p:cNvSpPr>
          <p:nvPr/>
        </p:nvSpPr>
        <p:spPr>
          <a:xfrm>
            <a:off x="3349840" y="4519816"/>
            <a:ext cx="8620219" cy="6278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左侧是的图片是简易版本的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U-Net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结果，右侧版本是完全版本的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unet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结果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扩大了网络编码器的容量，</a:t>
            </a:r>
            <a:r>
              <a:rPr lang="zh-CN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特征提取部分，每经过一个池化层就一个尺度，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BEE337-198F-4511-AEEB-AEE52A1E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73" y="177554"/>
            <a:ext cx="1573986" cy="3338004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57BC8538-2A3F-4C20-B83F-D8399468FD80}"/>
              </a:ext>
            </a:extLst>
          </p:cNvPr>
          <p:cNvSpPr txBox="1"/>
          <p:nvPr/>
        </p:nvSpPr>
        <p:spPr>
          <a:xfrm>
            <a:off x="0" y="4857016"/>
            <a:ext cx="3503775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交叉熵作为损失函数的效果主要是训练速度较快，较之于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sigmoid</a:t>
            </a:r>
            <a:endParaRPr lang="zh-CN" altLang="en-US" sz="14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12629B-304F-43AE-B525-6205292BC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847" y="88777"/>
            <a:ext cx="1395351" cy="35155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AA15C5-341C-482E-A175-D7C89F8B3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198" y="0"/>
            <a:ext cx="2661152" cy="44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5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248985" y="2274465"/>
            <a:ext cx="3789615" cy="3425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第一张图是上次汇报写的代码结果，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mask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并没有加载进去，训练不动。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简易版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unet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ISBI2012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数据集的训练结果，因为数据太少早早的过拟合。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使用完全版的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unet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并加上数据增强后得到的训练效果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数据增强是由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ImageDataGenerator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来完成的，具体方法。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Model.fit_generator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配合使用，节省内存但是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history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中缺少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validation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的测试结果，是否过拟合不直观。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其测试结果令人满意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7420424" cy="590931"/>
          </a:xfrm>
        </p:spPr>
        <p:txBody>
          <a:bodyPr/>
          <a:lstStyle/>
          <a:p>
            <a:r>
              <a:rPr lang="en-US" altLang="zh-CN" dirty="0"/>
              <a:t>ISBI2012</a:t>
            </a:r>
            <a:r>
              <a:rPr lang="zh-CN" altLang="en-US" dirty="0"/>
              <a:t>的运行效果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214247-3344-49F2-8BFD-F404888A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66" y="768974"/>
            <a:ext cx="2463203" cy="3332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BE80DC-44B1-4ABC-908E-8A84F6943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769" y="789590"/>
            <a:ext cx="2386965" cy="32678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F9EF92-7B03-4680-8A0D-437F29BC3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075" y="758141"/>
            <a:ext cx="2842164" cy="42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295422" y="1456820"/>
            <a:ext cx="3320380" cy="258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SimpleITK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opencv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配合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首先使用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SimpleITK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将数据矩阵导出，保存为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png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图片，通过一个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py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文件将文件整合，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mask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使用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imread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读出来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24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位，但三个通道相同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Mask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上有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种颜色，分别是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80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160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240</a:t>
            </a: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目前有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19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个病人的数据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6495" y="4527060"/>
            <a:ext cx="1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4820731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7420424" cy="590931"/>
          </a:xfrm>
        </p:spPr>
        <p:txBody>
          <a:bodyPr/>
          <a:lstStyle/>
          <a:p>
            <a:r>
              <a:rPr lang="en-US" altLang="zh-CN" dirty="0"/>
              <a:t>CT</a:t>
            </a:r>
            <a:r>
              <a:rPr lang="zh-CN" altLang="en-US" dirty="0"/>
              <a:t>图像数据集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C1BA57-1DF5-4277-992F-7D85D4611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720825" y="925326"/>
            <a:ext cx="3994951" cy="14056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DB40A9-B970-4A4D-B533-BBFD2FA3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799" y="845086"/>
            <a:ext cx="1737511" cy="13640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1C7F09-90D4-4744-98BE-661A8BC5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519" y="183985"/>
            <a:ext cx="2110923" cy="11888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5CE6AE-65F2-4CDC-A726-53E6861C7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774091" y="2387938"/>
            <a:ext cx="3994951" cy="689776"/>
          </a:xfrm>
          <a:prstGeom prst="rect">
            <a:avLst/>
          </a:prstGeom>
        </p:spPr>
      </p:pic>
      <p:pic>
        <p:nvPicPr>
          <p:cNvPr id="10" name="图片 9" descr="图片包含 物体, 就坐, 室内&#10;&#10;已生成高可信度的说明">
            <a:extLst>
              <a:ext uri="{FF2B5EF4-FFF2-40B4-BE49-F238E27FC236}">
                <a16:creationId xmlns:a16="http://schemas.microsoft.com/office/drawing/2014/main" id="{E2503887-17AB-472C-9CAA-0FAC89B65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551" y="2107087"/>
            <a:ext cx="1550633" cy="15506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96645-0442-405B-B749-F8F9F8213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9184" y="2107087"/>
            <a:ext cx="1550634" cy="15506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EFAE7C-9BFA-40AE-B088-75272CD79A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124" y="3657721"/>
            <a:ext cx="1473693" cy="1473693"/>
          </a:xfrm>
          <a:prstGeom prst="rect">
            <a:avLst/>
          </a:prstGeom>
        </p:spPr>
      </p:pic>
      <p:pic>
        <p:nvPicPr>
          <p:cNvPr id="17" name="图片 16" descr="图片包含 动物&#10;&#10;已生成极高可信度的说明">
            <a:extLst>
              <a:ext uri="{FF2B5EF4-FFF2-40B4-BE49-F238E27FC236}">
                <a16:creationId xmlns:a16="http://schemas.microsoft.com/office/drawing/2014/main" id="{C4DE2ACE-EC17-4A9B-850D-1B5CFB9A4E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2430" y="3657720"/>
            <a:ext cx="1473693" cy="14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295422" y="1456820"/>
            <a:ext cx="3320380" cy="4826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对于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19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个病人首先我将前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18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个病人作为了训练集，第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19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个病人作为测试集。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选择每个病人的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T2SPIR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文件作为目标，暂时没有使用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T1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的数据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19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个病人一共有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597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个数据，但是存在大量的不含有肺部的数据，所以需要筛选剔除。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所以先将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mask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的肺部提取出来并进行二值化，然后再寻找有肺部的图像（怎么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实现的）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进一步使用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ImageDataGenerator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进行数据扩充，只是选用的参数和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unet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的原作有所不同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6495" y="4527060"/>
            <a:ext cx="1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4820731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7420424" cy="590931"/>
          </a:xfrm>
        </p:spPr>
        <p:txBody>
          <a:bodyPr/>
          <a:lstStyle/>
          <a:p>
            <a:r>
              <a:rPr lang="en-US" altLang="zh-CN" dirty="0"/>
              <a:t>CT</a:t>
            </a:r>
            <a:r>
              <a:rPr lang="zh-CN" altLang="en-US" dirty="0"/>
              <a:t>图像预处理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C1BA57-1DF5-4277-992F-7D85D4611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720825" y="925326"/>
            <a:ext cx="3994951" cy="14056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DB40A9-B970-4A4D-B533-BBFD2FA3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799" y="845086"/>
            <a:ext cx="1737511" cy="13640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1C7F09-90D4-4744-98BE-661A8BC5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519" y="183985"/>
            <a:ext cx="2110923" cy="11888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5CE6AE-65F2-4CDC-A726-53E6861C7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774091" y="2387938"/>
            <a:ext cx="3994951" cy="689776"/>
          </a:xfrm>
          <a:prstGeom prst="rect">
            <a:avLst/>
          </a:prstGeom>
        </p:spPr>
      </p:pic>
      <p:pic>
        <p:nvPicPr>
          <p:cNvPr id="10" name="图片 9" descr="图片包含 物体, 就坐, 室内&#10;&#10;已生成高可信度的说明">
            <a:extLst>
              <a:ext uri="{FF2B5EF4-FFF2-40B4-BE49-F238E27FC236}">
                <a16:creationId xmlns:a16="http://schemas.microsoft.com/office/drawing/2014/main" id="{E2503887-17AB-472C-9CAA-0FAC89B65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551" y="2107087"/>
            <a:ext cx="1550633" cy="15506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96645-0442-405B-B749-F8F9F8213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9184" y="2107087"/>
            <a:ext cx="1550634" cy="15506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EFAE7C-9BFA-40AE-B088-75272CD79A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124" y="3657721"/>
            <a:ext cx="1473693" cy="1473693"/>
          </a:xfrm>
          <a:prstGeom prst="rect">
            <a:avLst/>
          </a:prstGeom>
        </p:spPr>
      </p:pic>
      <p:pic>
        <p:nvPicPr>
          <p:cNvPr id="17" name="图片 16" descr="图片包含 动物&#10;&#10;已生成极高可信度的说明">
            <a:extLst>
              <a:ext uri="{FF2B5EF4-FFF2-40B4-BE49-F238E27FC236}">
                <a16:creationId xmlns:a16="http://schemas.microsoft.com/office/drawing/2014/main" id="{C4DE2ACE-EC17-4A9B-850D-1B5CFB9A4E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2430" y="3657720"/>
            <a:ext cx="1473693" cy="14736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55DFB0-F033-4C53-B69A-A9087AB4C4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7498" y="4896392"/>
            <a:ext cx="7792203" cy="16367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B5755F-A3BC-4197-A1EB-A192E5006B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1590" y="3657720"/>
            <a:ext cx="5185674" cy="99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295422" y="1456820"/>
            <a:ext cx="3320380" cy="258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采用每张图生成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张图的原则，最终得到了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885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张图，使用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h5py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保存下来作为数据集，这样的处理很好的保护了图片的顺序，单纯的使用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os.walk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读取的数据是错乱的，甚至使用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imagedatagenerator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也存在这个问题。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然后编写一个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generator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函数为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model.fit_generator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提供数据即可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6495" y="4527060"/>
            <a:ext cx="1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4820731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7420424" cy="590931"/>
          </a:xfrm>
        </p:spPr>
        <p:txBody>
          <a:bodyPr/>
          <a:lstStyle/>
          <a:p>
            <a:r>
              <a:rPr lang="en-US" altLang="zh-CN" dirty="0"/>
              <a:t>CT</a:t>
            </a:r>
            <a:r>
              <a:rPr lang="zh-CN" altLang="en-US" dirty="0"/>
              <a:t>图像预处理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C1BA57-1DF5-4277-992F-7D85D4611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888420" y="446386"/>
            <a:ext cx="3994951" cy="14056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5CE6AE-65F2-4CDC-A726-53E6861C7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88420" y="2221331"/>
            <a:ext cx="3994951" cy="6897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9AC353-4AB5-4563-BD18-189F19893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785" y="3149303"/>
            <a:ext cx="1851820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8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5705658" y="4581038"/>
            <a:ext cx="1295703" cy="1295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57929" y="1091029"/>
            <a:ext cx="931182" cy="931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873416" y="2161192"/>
            <a:ext cx="894849" cy="885717"/>
            <a:chOff x="7092855" y="736600"/>
            <a:chExt cx="2489201" cy="2463800"/>
          </a:xfrm>
          <a:solidFill>
            <a:schemeClr val="accent1"/>
          </a:solidFill>
        </p:grpSpPr>
        <p:sp>
          <p:nvSpPr>
            <p:cNvPr id="28" name="平行四边形 27"/>
            <p:cNvSpPr/>
            <p:nvPr/>
          </p:nvSpPr>
          <p:spPr>
            <a:xfrm>
              <a:off x="7092855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8125789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906176" y="650075"/>
            <a:ext cx="8250552" cy="22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第一张图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mask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加载失败，所有的预测均为此形状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第二张图是直接对原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mask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进行训练得到的结果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  <a:p>
            <a:pPr lvl="0" algn="just" defTabSz="914400">
              <a:lnSpc>
                <a:spcPct val="130000"/>
              </a:lnSpc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第三张图是将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个作为训练集，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名作为测试集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，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所有肝部都归一化，及其预测结果，效果非常不好，主要原因是因为三个块相互干扰以及读取时出现错误。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0" algn="just" defTabSz="914400">
              <a:lnSpc>
                <a:spcPct val="130000"/>
              </a:lnSpc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7668999" cy="590931"/>
          </a:xfrm>
        </p:spPr>
        <p:txBody>
          <a:bodyPr/>
          <a:lstStyle/>
          <a:p>
            <a:r>
              <a:rPr lang="en-US" altLang="zh-CN" dirty="0"/>
              <a:t>CT</a:t>
            </a:r>
            <a:r>
              <a:rPr lang="zh-CN" altLang="en-US" dirty="0"/>
              <a:t>图像的运行效果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F3C76E-3752-40F6-B4D0-0A1BC452A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0" y="954416"/>
            <a:ext cx="1338024" cy="29708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5B5812-CE68-4AA2-A2CC-4EA65EC59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612" y="3914469"/>
            <a:ext cx="7685081" cy="1411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A44435-63D5-4A79-83FF-9A9681296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612" y="5272942"/>
            <a:ext cx="8322083" cy="152740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FF8B40-53BE-4762-B6A0-2BDED1DA8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871" y="998307"/>
            <a:ext cx="1227762" cy="28830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194B92-CC74-43AF-9673-FC63F2F5C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7016" y="2445732"/>
            <a:ext cx="7668053" cy="14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5705658" y="4581038"/>
            <a:ext cx="1295703" cy="1295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57929" y="1091029"/>
            <a:ext cx="931182" cy="931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873416" y="2161192"/>
            <a:ext cx="894849" cy="885717"/>
            <a:chOff x="7092855" y="736600"/>
            <a:chExt cx="2489201" cy="2463800"/>
          </a:xfrm>
          <a:solidFill>
            <a:schemeClr val="accent1"/>
          </a:solidFill>
        </p:grpSpPr>
        <p:sp>
          <p:nvSpPr>
            <p:cNvPr id="28" name="平行四边形 27"/>
            <p:cNvSpPr/>
            <p:nvPr/>
          </p:nvSpPr>
          <p:spPr>
            <a:xfrm>
              <a:off x="7092855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8125789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726232" y="650075"/>
            <a:ext cx="4430495" cy="1857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所有肝部都归一化，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acc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过高，应该是过拟合，及其预测结果，效果仍然非常不好。这张图使用的方法是打乱了图片的顺序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0" algn="just" defTabSz="914400">
              <a:lnSpc>
                <a:spcPct val="130000"/>
              </a:lnSpc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7668999" cy="590931"/>
          </a:xfrm>
        </p:spPr>
        <p:txBody>
          <a:bodyPr/>
          <a:lstStyle/>
          <a:p>
            <a:r>
              <a:rPr lang="en-US" altLang="zh-CN" dirty="0"/>
              <a:t>CT</a:t>
            </a:r>
            <a:r>
              <a:rPr lang="zh-CN" altLang="en-US" dirty="0"/>
              <a:t>图像的运行效果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4A57E5-1830-4873-9059-C958A334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11" y="202915"/>
            <a:ext cx="2959696" cy="36081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4DF675-7303-4623-A53F-465AD5083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83" y="5252734"/>
            <a:ext cx="8322083" cy="15274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267F18-22FC-4F9D-92B6-C4E8ACFAF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83" y="3804664"/>
            <a:ext cx="7928063" cy="14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7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物流行业公司年终总结-大气商务-暖黄浅灰-PPT模板</Template>
  <TotalTime>653</TotalTime>
  <Words>1078</Words>
  <Application>Microsoft Office PowerPoint</Application>
  <PresentationFormat>宽屏</PresentationFormat>
  <Paragraphs>87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黑体</vt:lpstr>
      <vt:lpstr>宋体</vt:lpstr>
      <vt:lpstr>微软雅黑</vt:lpstr>
      <vt:lpstr>Arial</vt:lpstr>
      <vt:lpstr>Century Gothic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徐 仙子</dc:creator>
  <cp:keywords/>
  <dc:description/>
  <cp:lastModifiedBy>徐 仙子</cp:lastModifiedBy>
  <cp:revision>118</cp:revision>
  <dcterms:created xsi:type="dcterms:W3CDTF">2019-02-27T01:25:03Z</dcterms:created>
  <dcterms:modified xsi:type="dcterms:W3CDTF">2019-04-09T08:14:21Z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